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810" r:id="rId2"/>
    <p:sldMasterId id="2147483690" r:id="rId3"/>
    <p:sldMasterId id="2147483750" r:id="rId4"/>
    <p:sldMasterId id="2147483780" r:id="rId5"/>
  </p:sldMasterIdLst>
  <p:notesMasterIdLst>
    <p:notesMasterId r:id="rId27"/>
  </p:notesMasterIdLst>
  <p:sldIdLst>
    <p:sldId id="258" r:id="rId6"/>
    <p:sldId id="259" r:id="rId7"/>
    <p:sldId id="261" r:id="rId8"/>
    <p:sldId id="263" r:id="rId9"/>
    <p:sldId id="279" r:id="rId10"/>
    <p:sldId id="287" r:id="rId11"/>
    <p:sldId id="280" r:id="rId12"/>
    <p:sldId id="281" r:id="rId13"/>
    <p:sldId id="282" r:id="rId14"/>
    <p:sldId id="266" r:id="rId15"/>
    <p:sldId id="284" r:id="rId16"/>
    <p:sldId id="272" r:id="rId17"/>
    <p:sldId id="270" r:id="rId18"/>
    <p:sldId id="273" r:id="rId19"/>
    <p:sldId id="275" r:id="rId20"/>
    <p:sldId id="269" r:id="rId21"/>
    <p:sldId id="278" r:id="rId22"/>
    <p:sldId id="283" r:id="rId23"/>
    <p:sldId id="286" r:id="rId24"/>
    <p:sldId id="268" r:id="rId25"/>
    <p:sldId id="285" r:id="rId26"/>
  </p:sldIdLst>
  <p:sldSz cx="12192000" cy="6858000"/>
  <p:notesSz cx="6858000" cy="9144000"/>
  <p:embeddedFontLst>
    <p:embeddedFont>
      <p:font typeface="넥슨Lv1고딕 Low OTF" panose="00000500000000000000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넥슨Lv1고딕 Low OTF Bold" panose="00000800000000000000" pitchFamily="50" charset="-127"/>
      <p:bold r:id="rId31"/>
    </p:embeddedFont>
    <p:embeddedFont>
      <p:font typeface="넥슨Lv1고딕 OTF" panose="00000500000000000000" pitchFamily="50" charset="-127"/>
      <p:regular r:id="rId32"/>
    </p:embeddedFont>
    <p:embeddedFont>
      <p:font typeface="넥슨Lv1고딕 OTF Bold" panose="00000800000000000000" pitchFamily="50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FD"/>
    <a:srgbClr val="7EABEB"/>
    <a:srgbClr val="8F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6" autoAdjust="0"/>
    <p:restoredTop sz="84100" autoAdjust="0"/>
  </p:normalViewPr>
  <p:slideViewPr>
    <p:cSldViewPr snapToGrid="0">
      <p:cViewPr varScale="1">
        <p:scale>
          <a:sx n="52" d="100"/>
          <a:sy n="52" d="100"/>
        </p:scale>
        <p:origin x="72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73D82-A696-4D6A-9759-B33FC352B665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16815-AD4F-4801-985F-5A88C004B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1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54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dc6316f5a0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dc6316f5a0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AWS</a:t>
            </a:r>
            <a:r>
              <a:rPr lang="ko-KR" altLang="en-US" dirty="0" smtClean="0"/>
              <a:t>에서 사용할 </a:t>
            </a:r>
            <a:r>
              <a:rPr lang="ko-KR" altLang="en-US" dirty="0" err="1" smtClean="0"/>
              <a:t>대표서비스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방화벽 </a:t>
            </a:r>
            <a:r>
              <a:rPr lang="en-US" altLang="ko-KR" dirty="0" smtClean="0"/>
              <a:t>DB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블체</a:t>
            </a:r>
            <a:r>
              <a:rPr lang="ko-KR" altLang="en-US" baseline="0" dirty="0" smtClean="0"/>
              <a:t> 비정형데이터</a:t>
            </a:r>
            <a:r>
              <a:rPr lang="en-US" altLang="ko-KR" baseline="0" dirty="0" smtClean="0"/>
              <a:t>&gt;</a:t>
            </a:r>
            <a:r>
              <a:rPr lang="ko-KR" altLang="en-US" baseline="0" dirty="0" err="1" smtClean="0"/>
              <a:t>정형데이터</a:t>
            </a:r>
            <a:r>
              <a:rPr lang="en-US" altLang="ko-KR" baseline="0" dirty="0" smtClean="0"/>
              <a:t>(comprehend medical)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50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0" smtClean="0"/>
              <a:t>EMR </a:t>
            </a:r>
            <a:r>
              <a:rPr lang="ko-KR" altLang="en-US" sz="1100" b="0" smtClean="0"/>
              <a:t>시스템 도입으로 의료 정보 기록과 정보 활용에 대한 큰 변화가 있엇음</a:t>
            </a:r>
            <a:r>
              <a:rPr lang="en-US" altLang="ko-KR" sz="1100" b="0" smtClean="0"/>
              <a:t>.</a:t>
            </a:r>
          </a:p>
          <a:p>
            <a:r>
              <a:rPr lang="ko-KR" altLang="en-US" sz="1100" b="0" smtClean="0"/>
              <a:t>하지만 기록되는 데이터 형태가 통합되지 않아 원활하게 활용하는데 많은 어려움이 있었음</a:t>
            </a:r>
            <a:r>
              <a:rPr lang="en-US" altLang="ko-KR" sz="1100" b="0" smtClean="0"/>
              <a:t>.</a:t>
            </a:r>
          </a:p>
          <a:p>
            <a:endParaRPr lang="en-US" altLang="ko-KR" sz="1100" b="0" smtClean="0"/>
          </a:p>
          <a:p>
            <a:r>
              <a:rPr lang="ko-KR" altLang="en-US" sz="1100" b="0" smtClean="0"/>
              <a:t>그래서 국제적 기준이라 할 수 있는 </a:t>
            </a:r>
            <a:r>
              <a:rPr lang="en-US" altLang="ko-KR" sz="1100" b="0" smtClean="0"/>
              <a:t>PHR </a:t>
            </a:r>
            <a:r>
              <a:rPr lang="ko-KR" altLang="en-US" sz="1100" b="0" smtClean="0"/>
              <a:t>시스템 도입으로 보다 의료정보를 손쉽게 활용될 수 있었고 환자에게 맞춤 의료서비스를 제공할 수 있는 환경이 되었다</a:t>
            </a:r>
            <a:r>
              <a:rPr lang="en-US" altLang="ko-KR" sz="1100" b="0" smtClean="0"/>
              <a:t>.</a:t>
            </a:r>
          </a:p>
          <a:p>
            <a:endParaRPr lang="en-US" altLang="ko-KR" sz="1100" b="0" smtClean="0"/>
          </a:p>
          <a:p>
            <a:r>
              <a:rPr lang="en-US" altLang="ko-KR" sz="1100" b="0" smtClean="0"/>
              <a:t>EMR</a:t>
            </a:r>
            <a:r>
              <a:rPr lang="ko-KR" altLang="en-US" sz="1100" b="0" smtClean="0"/>
              <a:t>에서 기록한 데이터를 기반으로 환자에게 제공되는 서비스는 유지하면서</a:t>
            </a:r>
            <a:r>
              <a:rPr lang="en-US" altLang="ko-KR" sz="1100" b="0" smtClean="0"/>
              <a:t> PHR </a:t>
            </a:r>
            <a:r>
              <a:rPr lang="ko-KR" altLang="en-US" sz="1100" b="0" smtClean="0"/>
              <a:t>시스템으로 구축 및 가공 하기위해선 클라우드 구축이 적합한 대안이라 생각함</a:t>
            </a:r>
            <a:r>
              <a:rPr lang="en-US" altLang="ko-KR" sz="1100" b="0" smtClean="0"/>
              <a:t>.</a:t>
            </a:r>
          </a:p>
          <a:p>
            <a:r>
              <a:rPr lang="ko-KR" altLang="en-US" sz="1100" b="0" smtClean="0"/>
              <a:t>그 외 의료 데이터 성격상 민감한 부분이기에 보안 </a:t>
            </a:r>
            <a:r>
              <a:rPr lang="en-US" altLang="ko-KR" sz="1100" b="0" smtClean="0"/>
              <a:t>/ </a:t>
            </a:r>
            <a:r>
              <a:rPr lang="ko-KR" altLang="en-US" sz="1100" b="0" smtClean="0"/>
              <a:t>안전성을 확보하기 위하여 블록테인 방식으로 확보 가능하다 생각함</a:t>
            </a:r>
            <a:r>
              <a:rPr lang="en-US" altLang="ko-KR" sz="1100" b="0" smtClean="0"/>
              <a:t>.</a:t>
            </a:r>
          </a:p>
          <a:p>
            <a:endParaRPr lang="en-US" altLang="ko-KR" sz="1100" b="0" smtClean="0"/>
          </a:p>
          <a:p>
            <a:r>
              <a:rPr lang="ko-KR" altLang="en-US" sz="1100" b="0" smtClean="0"/>
              <a:t>결론은 블록체인을 활용한 클라우드에서 </a:t>
            </a:r>
            <a:r>
              <a:rPr lang="en-US" altLang="ko-KR" sz="1100" b="0" smtClean="0"/>
              <a:t>PHR </a:t>
            </a:r>
            <a:r>
              <a:rPr lang="ko-KR" altLang="en-US" sz="1100" b="0" smtClean="0"/>
              <a:t>시스템을 구축하게 되면 현재 제공되는 의료시스템은 유지하면서 의료정보 시스템을 폭넓게 활용할 수 있는 기회를 줄거라 생각함</a:t>
            </a:r>
            <a:r>
              <a:rPr lang="en-US" altLang="ko-KR" sz="1100" b="0" smtClean="0"/>
              <a:t>.</a:t>
            </a:r>
            <a:endParaRPr lang="ko-KR" alt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6871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32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44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3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882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92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245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구성도 </a:t>
            </a:r>
            <a:r>
              <a:rPr lang="en-US" altLang="ko-KR" dirty="0" smtClean="0"/>
              <a:t>~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631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00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12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12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65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1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선정배경설명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사례소개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의료데이터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유출건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파편화 되어있는 데이터 때문에 빠른 의료 조치를 받지 못한 사례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55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선정배경설명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사례소개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의료데이터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유출건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파편화 되어있는 데이터 때문에 빠른 의료 조치를 받지 못한 사례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79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메디블록</a:t>
            </a:r>
            <a:r>
              <a:rPr lang="ko-KR" altLang="en-US" dirty="0" smtClean="0"/>
              <a:t> 로고</a:t>
            </a:r>
            <a:r>
              <a:rPr lang="en-US" altLang="ko-KR" dirty="0" smtClean="0"/>
              <a:t>+ </a:t>
            </a:r>
            <a:r>
              <a:rPr lang="ko-KR" altLang="en-US" dirty="0" smtClean="0"/>
              <a:t>사업설명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한계점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528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구성도 바탕으로 설명하세요</a:t>
            </a:r>
            <a:r>
              <a:rPr lang="en-US" altLang="ko-KR" dirty="0" smtClean="0"/>
              <a:t>~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87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개발 환경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구성도 바탕으로 설명하세요</a:t>
            </a:r>
            <a:r>
              <a:rPr lang="en-US" altLang="ko-KR" dirty="0" smtClean="0"/>
              <a:t>~ </a:t>
            </a:r>
            <a:r>
              <a:rPr lang="ko-KR" altLang="en-US" dirty="0" err="1" smtClean="0"/>
              <a:t>대략언급</a:t>
            </a:r>
            <a:r>
              <a:rPr lang="ko-KR" altLang="en-US" dirty="0" smtClean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25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51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141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4372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880439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0193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843459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0869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456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1060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274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63973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161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345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821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8627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800425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472137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94216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2148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5490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9366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807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301166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5330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5739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415250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1629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6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94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6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330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71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247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0596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7743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471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881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389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54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077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14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6583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9987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2056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6699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004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30884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72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17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97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81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26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20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0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14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9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4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989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994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382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22845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05902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1655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267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56378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4794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7300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02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608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9318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62824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4906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985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540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58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96365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480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758780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1237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744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4588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3980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293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8840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5994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9832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23248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718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25172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35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148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6253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866435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90524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3762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98168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000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676949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6942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2955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53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3346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7391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4638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493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08355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5468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3680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024740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75059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5754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98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222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20824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36420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88579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1956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1589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900743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2599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363161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9946762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28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491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55" y="632078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509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7864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6199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21.png"/><Relationship Id="rId4" Type="http://schemas.openxmlformats.org/officeDocument/2006/relationships/image" Target="../media/image37.png"/><Relationship Id="rId9" Type="http://schemas.openxmlformats.org/officeDocument/2006/relationships/hyperlink" Target="https://medibloc.co.k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ter.net/newsView/blt202102040001" TargetMode="External"/><Relationship Id="rId2" Type="http://schemas.openxmlformats.org/officeDocument/2006/relationships/hyperlink" Target="https://www.hkn24.com/news/articleView.html?idxno=316126" TargetMode="External"/><Relationship Id="rId1" Type="http://schemas.openxmlformats.org/officeDocument/2006/relationships/slideLayout" Target="../slideLayouts/slideLayout121.xml"/><Relationship Id="rId5" Type="http://schemas.openxmlformats.org/officeDocument/2006/relationships/hyperlink" Target="https://medibloc.co.kr/" TargetMode="External"/><Relationship Id="rId4" Type="http://schemas.openxmlformats.org/officeDocument/2006/relationships/hyperlink" Target="http://www.dailymedi.com/detail.php?number=87374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Relationship Id="rId5" Type="http://schemas.openxmlformats.org/officeDocument/2006/relationships/hyperlink" Target="https://github.com/WonhaWoo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6" Type="http://schemas.openxmlformats.org/officeDocument/2006/relationships/hyperlink" Target="https://www.bloter.net/newsView/blt202102040001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hyperlink" Target="https://www.hkn24.com/news/articleView.html?idxno=316126" TargetMode="Externa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6" Type="http://schemas.openxmlformats.org/officeDocument/2006/relationships/hyperlink" Target="http://www.dailymedi.com/detail.php?number=873743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6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bloc.co.k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6285371" y="1164588"/>
            <a:ext cx="6012055" cy="4739376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952399" y="571289"/>
            <a:ext cx="6708475" cy="31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블록체인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의료 플랫폼</a:t>
            </a:r>
            <a: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이전</a:t>
            </a:r>
            <a:endParaRPr sz="48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952399" y="4306275"/>
            <a:ext cx="3937894" cy="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SK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인포섹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아카데미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보안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융합과정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120915" y="5296818"/>
            <a:ext cx="194357" cy="194357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11189618" y="2494797"/>
            <a:ext cx="303313" cy="259735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9" name="Google Shape;399;p33"/>
          <p:cNvSpPr/>
          <p:nvPr/>
        </p:nvSpPr>
        <p:spPr>
          <a:xfrm rot="2700000">
            <a:off x="5950382" y="4755931"/>
            <a:ext cx="277452" cy="277608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7018710" y="2782785"/>
            <a:ext cx="303303" cy="30330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883517" y="2163241"/>
            <a:ext cx="573656" cy="567831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413;p35"/>
          <p:cNvSpPr txBox="1">
            <a:spLocks/>
          </p:cNvSpPr>
          <p:nvPr/>
        </p:nvSpPr>
        <p:spPr>
          <a:xfrm>
            <a:off x="1045541" y="4709937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endParaRPr lang="en-US" kern="0" dirty="0"/>
          </a:p>
        </p:txBody>
      </p:sp>
      <p:sp>
        <p:nvSpPr>
          <p:cNvPr id="86" name="Google Shape;413;p35"/>
          <p:cNvSpPr txBox="1">
            <a:spLocks/>
          </p:cNvSpPr>
          <p:nvPr/>
        </p:nvSpPr>
        <p:spPr>
          <a:xfrm>
            <a:off x="952399" y="506687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ko-KR" altLang="en-US" kern="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우원하</a:t>
            </a:r>
            <a:r>
              <a:rPr lang="ko-KR" altLang="en-US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김민지 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김진수 배슬기 </a:t>
            </a:r>
            <a:r>
              <a:rPr lang="ko-KR" altLang="en-US" kern="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조상우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7" name="Google Shape;413;p35"/>
          <p:cNvSpPr txBox="1">
            <a:spLocks/>
          </p:cNvSpPr>
          <p:nvPr/>
        </p:nvSpPr>
        <p:spPr>
          <a:xfrm>
            <a:off x="952399" y="476029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en-US" altLang="ko-KR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  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639"/>
            <a:ext cx="1482842" cy="385879"/>
          </a:xfrm>
          <a:prstGeom prst="rect">
            <a:avLst/>
          </a:prstGeom>
        </p:spPr>
      </p:pic>
      <p:pic>
        <p:nvPicPr>
          <p:cNvPr id="90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63" y="6464154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51"/>
          <p:cNvSpPr/>
          <p:nvPr/>
        </p:nvSpPr>
        <p:spPr>
          <a:xfrm>
            <a:off x="4565600" y="2457500"/>
            <a:ext cx="3060800" cy="3060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90" name="Google Shape;1890;p51"/>
          <p:cNvSpPr/>
          <p:nvPr/>
        </p:nvSpPr>
        <p:spPr>
          <a:xfrm>
            <a:off x="4852253" y="2726300"/>
            <a:ext cx="2524400" cy="2523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907" name="Google Shape;1907;p51"/>
          <p:cNvGrpSpPr/>
          <p:nvPr/>
        </p:nvGrpSpPr>
        <p:grpSpPr>
          <a:xfrm>
            <a:off x="5710616" y="3601494"/>
            <a:ext cx="770771" cy="772833"/>
            <a:chOff x="-23615075" y="3148525"/>
            <a:chExt cx="295375" cy="296150"/>
          </a:xfrm>
        </p:grpSpPr>
        <p:sp>
          <p:nvSpPr>
            <p:cNvPr id="1908" name="Google Shape;1908;p51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1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1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1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12" name="Google Shape;1912;p51"/>
          <p:cNvSpPr txBox="1"/>
          <p:nvPr/>
        </p:nvSpPr>
        <p:spPr>
          <a:xfrm>
            <a:off x="1309476" y="254613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AWS Firewall Manager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1914" name="Google Shape;1914;p51"/>
          <p:cNvSpPr txBox="1"/>
          <p:nvPr/>
        </p:nvSpPr>
        <p:spPr>
          <a:xfrm>
            <a:off x="7878082" y="252697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Amazon Comprehend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1916" name="Google Shape;1916;p51"/>
          <p:cNvSpPr txBox="1"/>
          <p:nvPr/>
        </p:nvSpPr>
        <p:spPr>
          <a:xfrm>
            <a:off x="362119" y="4497547"/>
            <a:ext cx="4000665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Amazon Managed Blockchain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1918" name="Google Shape;1918;p51"/>
          <p:cNvSpPr txBox="1"/>
          <p:nvPr/>
        </p:nvSpPr>
        <p:spPr>
          <a:xfrm>
            <a:off x="7878082" y="4507691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Amazon DocumnetDB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pic>
        <p:nvPicPr>
          <p:cNvPr id="37" name="Graphic 17">
            <a:extLst>
              <a:ext uri="{FF2B5EF4-FFF2-40B4-BE49-F238E27FC236}">
                <a16:creationId xmlns:a16="http://schemas.microsoft.com/office/drawing/2014/main" id="{3D047665-AD63-964D-A056-F4F0F076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653" y="2620795"/>
            <a:ext cx="788255" cy="788255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84" y="2620795"/>
            <a:ext cx="762000" cy="762000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19">
            <a:extLst>
              <a:ext uri="{FF2B5EF4-FFF2-40B4-BE49-F238E27FC236}">
                <a16:creationId xmlns:a16="http://schemas.microsoft.com/office/drawing/2014/main" id="{D9AD3994-9E31-7940-9FA1-0986E620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84" y="4564855"/>
            <a:ext cx="762000" cy="762000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8">
            <a:extLst>
              <a:ext uri="{FF2B5EF4-FFF2-40B4-BE49-F238E27FC236}">
                <a16:creationId xmlns:a16="http://schemas.microsoft.com/office/drawing/2014/main" id="{AC3F0AF4-9AA5-4046-9F5D-CEFE0CC7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08" y="4564855"/>
            <a:ext cx="762000" cy="762000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대표 리소스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5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기대효과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2052" name="Picture 4" descr="Week 3 Yoomi Kim Sangji Univ. - ppt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" y="2128786"/>
            <a:ext cx="4693185" cy="35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081" y="1471936"/>
            <a:ext cx="3749919" cy="4176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7662" y="5648675"/>
            <a:ext cx="5136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조재형</a:t>
            </a:r>
            <a:r>
              <a:rPr lang="en-US" altLang="ko-KR" sz="1000"/>
              <a:t>, “</a:t>
            </a:r>
            <a:r>
              <a:rPr lang="ko-KR" altLang="en-US" sz="1000"/>
              <a:t>블록체인을 활용한 </a:t>
            </a:r>
            <a:r>
              <a:rPr lang="en-US" altLang="ko-KR" sz="1000"/>
              <a:t>Clouding </a:t>
            </a:r>
            <a:r>
              <a:rPr lang="ko-KR" altLang="en-US" sz="1000"/>
              <a:t>환경에서 </a:t>
            </a:r>
            <a:r>
              <a:rPr lang="en-US" altLang="ko-KR" sz="1000"/>
              <a:t>PHR</a:t>
            </a:r>
            <a:r>
              <a:rPr lang="ko-KR" altLang="en-US" sz="1000"/>
              <a:t>구축</a:t>
            </a:r>
            <a:r>
              <a:rPr lang="en-US" altLang="ko-KR" sz="1000"/>
              <a:t>”, </a:t>
            </a:r>
            <a:r>
              <a:rPr lang="ko-KR" altLang="en-US" sz="1000"/>
              <a:t>치의학 석사 학위 논문</a:t>
            </a:r>
            <a:r>
              <a:rPr lang="en-US" altLang="ko-KR" sz="1000"/>
              <a:t>(2018</a:t>
            </a:r>
            <a:r>
              <a:rPr lang="en-US" altLang="ko-KR" sz="1000" smtClean="0"/>
              <a:t>)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5640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팀 구성 및 역할</a:t>
            </a: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1" name="Google Shape;1711;p48"/>
          <p:cNvGraphicFramePr/>
          <p:nvPr>
            <p:extLst>
              <p:ext uri="{D42A27DB-BD31-4B8C-83A1-F6EECF244321}">
                <p14:modId xmlns:p14="http://schemas.microsoft.com/office/powerpoint/2010/main" val="2763872955"/>
              </p:ext>
            </p:extLst>
          </p:nvPr>
        </p:nvGraphicFramePr>
        <p:xfrm>
          <a:off x="1948758" y="1614340"/>
          <a:ext cx="8294485" cy="45487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2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3104">
                  <a:extLst>
                    <a:ext uri="{9D8B030D-6E8A-4147-A177-3AD203B41FA5}">
                      <a16:colId xmlns:a16="http://schemas.microsoft.com/office/drawing/2014/main" val="4278018228"/>
                    </a:ext>
                  </a:extLst>
                </a:gridCol>
                <a:gridCol w="2958522">
                  <a:extLst>
                    <a:ext uri="{9D8B030D-6E8A-4147-A177-3AD203B41FA5}">
                      <a16:colId xmlns:a16="http://schemas.microsoft.com/office/drawing/2014/main" val="4177269596"/>
                    </a:ext>
                  </a:extLst>
                </a:gridCol>
              </a:tblGrid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 smtClean="0">
                          <a:solidFill>
                            <a:schemeClr val="lt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Alata"/>
                          <a:sym typeface="Alata"/>
                        </a:rPr>
                        <a:t>이름</a:t>
                      </a:r>
                      <a:endParaRPr sz="2000" dirty="0">
                        <a:solidFill>
                          <a:schemeClr val="lt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Alata"/>
                        <a:sym typeface="Alata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 smtClean="0">
                          <a:solidFill>
                            <a:schemeClr val="lt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Alata"/>
                          <a:sym typeface="Alata"/>
                        </a:rPr>
                        <a:t>담당 업무</a:t>
                      </a:r>
                      <a:endParaRPr sz="2000" dirty="0">
                        <a:solidFill>
                          <a:schemeClr val="lt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Alata"/>
                        <a:sym typeface="Alata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김민지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AWS</a:t>
                      </a:r>
                      <a:r>
                        <a:rPr lang="en-US" sz="1700" baseline="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ko-KR" altLang="en-US" sz="1700" baseline="0" dirty="0" err="1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블록체인</a:t>
                      </a:r>
                      <a:r>
                        <a:rPr lang="ko-KR" altLang="en-US" sz="1700" baseline="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 서비스 운용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AWS</a:t>
                      </a:r>
                      <a:r>
                        <a:rPr lang="ko-KR" altLang="en-US" sz="170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서비스 구축</a:t>
                      </a:r>
                      <a:r>
                        <a:rPr lang="en-US" altLang="ko-KR" sz="1700" baseline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,</a:t>
                      </a:r>
                      <a:r>
                        <a:rPr lang="en-US" altLang="ko-KR" sz="170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ko-KR" altLang="en-US" sz="1700" dirty="0" err="1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아키텍쳐링</a:t>
                      </a:r>
                      <a:endParaRPr lang="en-US" altLang="ko-KR" sz="1700" dirty="0" smtClean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매뉴얼 작성 등 문서 작업</a:t>
                      </a: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김진수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서버 엔지니어링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배슬기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인증서</a:t>
                      </a:r>
                      <a:r>
                        <a:rPr lang="en-US" altLang="ko-KR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방화벽 운용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20609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err="1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우원하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네트워크 엔지니어링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66602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err="1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조상우</a:t>
                      </a:r>
                      <a:endParaRPr sz="16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취약점 분석 </a:t>
                      </a:r>
                      <a:r>
                        <a:rPr lang="en-US" altLang="ko-KR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&amp; </a:t>
                      </a: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Montserrat"/>
                          <a:sym typeface="Montserrat"/>
                        </a:rPr>
                        <a:t>모의해킹</a:t>
                      </a: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31675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팀 구성 및 역할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3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절차 및 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방법</a:t>
            </a: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43"/>
          <p:cNvGrpSpPr/>
          <p:nvPr/>
        </p:nvGrpSpPr>
        <p:grpSpPr>
          <a:xfrm>
            <a:off x="3043236" y="1855976"/>
            <a:ext cx="2165200" cy="2070024"/>
            <a:chOff x="2282427" y="1363407"/>
            <a:chExt cx="1623900" cy="1552518"/>
          </a:xfrm>
        </p:grpSpPr>
        <p:sp>
          <p:nvSpPr>
            <p:cNvPr id="867" name="Google Shape;867;p43"/>
            <p:cNvSpPr/>
            <p:nvPr/>
          </p:nvSpPr>
          <p:spPr>
            <a:xfrm>
              <a:off x="2282427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68" name="Google Shape;868;p43"/>
            <p:cNvCxnSpPr/>
            <p:nvPr/>
          </p:nvCxnSpPr>
          <p:spPr>
            <a:xfrm>
              <a:off x="2291733" y="1363407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9" name="Google Shape;869;p43"/>
          <p:cNvGrpSpPr/>
          <p:nvPr/>
        </p:nvGrpSpPr>
        <p:grpSpPr>
          <a:xfrm>
            <a:off x="6970707" y="1855976"/>
            <a:ext cx="2165200" cy="2070024"/>
            <a:chOff x="5228030" y="1363407"/>
            <a:chExt cx="1623900" cy="1552518"/>
          </a:xfrm>
        </p:grpSpPr>
        <p:sp>
          <p:nvSpPr>
            <p:cNvPr id="870" name="Google Shape;870;p43"/>
            <p:cNvSpPr/>
            <p:nvPr/>
          </p:nvSpPr>
          <p:spPr>
            <a:xfrm>
              <a:off x="5228030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1" name="Google Shape;871;p43"/>
            <p:cNvCxnSpPr/>
            <p:nvPr/>
          </p:nvCxnSpPr>
          <p:spPr>
            <a:xfrm>
              <a:off x="5237303" y="1363407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2" name="Google Shape;872;p43"/>
          <p:cNvGrpSpPr/>
          <p:nvPr/>
        </p:nvGrpSpPr>
        <p:grpSpPr>
          <a:xfrm>
            <a:off x="1079500" y="3302001"/>
            <a:ext cx="2165200" cy="2072009"/>
            <a:chOff x="809625" y="2447925"/>
            <a:chExt cx="1623900" cy="1554007"/>
          </a:xfrm>
        </p:grpSpPr>
        <p:sp>
          <p:nvSpPr>
            <p:cNvPr id="873" name="Google Shape;873;p43"/>
            <p:cNvSpPr/>
            <p:nvPr/>
          </p:nvSpPr>
          <p:spPr>
            <a:xfrm>
              <a:off x="809625" y="2447925"/>
              <a:ext cx="1623900" cy="468000"/>
            </a:xfrm>
            <a:prstGeom prst="homePlat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4" name="Google Shape;874;p43"/>
            <p:cNvCxnSpPr/>
            <p:nvPr/>
          </p:nvCxnSpPr>
          <p:spPr>
            <a:xfrm>
              <a:off x="818826" y="2915932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5" name="Google Shape;875;p43"/>
          <p:cNvGrpSpPr/>
          <p:nvPr/>
        </p:nvGrpSpPr>
        <p:grpSpPr>
          <a:xfrm>
            <a:off x="5006971" y="3302001"/>
            <a:ext cx="2165200" cy="2072009"/>
            <a:chOff x="3755228" y="2447925"/>
            <a:chExt cx="1623900" cy="1554007"/>
          </a:xfrm>
        </p:grpSpPr>
        <p:sp>
          <p:nvSpPr>
            <p:cNvPr id="876" name="Google Shape;876;p43"/>
            <p:cNvSpPr/>
            <p:nvPr/>
          </p:nvSpPr>
          <p:spPr>
            <a:xfrm>
              <a:off x="3755228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7" name="Google Shape;877;p43"/>
            <p:cNvCxnSpPr/>
            <p:nvPr/>
          </p:nvCxnSpPr>
          <p:spPr>
            <a:xfrm>
              <a:off x="3769108" y="2915932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8" name="Google Shape;878;p43"/>
          <p:cNvGrpSpPr/>
          <p:nvPr/>
        </p:nvGrpSpPr>
        <p:grpSpPr>
          <a:xfrm>
            <a:off x="8934443" y="3302001"/>
            <a:ext cx="2165200" cy="2072009"/>
            <a:chOff x="6700832" y="2447925"/>
            <a:chExt cx="1623900" cy="1554007"/>
          </a:xfrm>
        </p:grpSpPr>
        <p:sp>
          <p:nvSpPr>
            <p:cNvPr id="879" name="Google Shape;879;p43"/>
            <p:cNvSpPr/>
            <p:nvPr/>
          </p:nvSpPr>
          <p:spPr>
            <a:xfrm>
              <a:off x="6700832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80" name="Google Shape;880;p43"/>
            <p:cNvCxnSpPr/>
            <p:nvPr/>
          </p:nvCxnSpPr>
          <p:spPr>
            <a:xfrm>
              <a:off x="6719402" y="2915932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2" name="Google Shape;882;p43"/>
          <p:cNvSpPr txBox="1"/>
          <p:nvPr/>
        </p:nvSpPr>
        <p:spPr>
          <a:xfrm>
            <a:off x="1137997" y="3363686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4</a:t>
            </a:r>
            <a:r>
              <a:rPr lang="ko-KR" altLang="en-US" sz="1867" kern="0" dirty="0" smtClean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endParaRPr sz="1867" kern="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3" name="Google Shape;883;p43"/>
          <p:cNvSpPr txBox="1"/>
          <p:nvPr/>
        </p:nvSpPr>
        <p:spPr>
          <a:xfrm>
            <a:off x="3212835" y="335252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-US" altLang="ko-KR" sz="1867" kern="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5</a:t>
            </a:r>
            <a:r>
              <a:rPr lang="ko-KR" altLang="en-US" sz="1867" kern="0" dirty="0" smtClean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endParaRPr sz="1867" kern="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4" name="Google Shape;884;p43"/>
          <p:cNvSpPr txBox="1"/>
          <p:nvPr/>
        </p:nvSpPr>
        <p:spPr>
          <a:xfrm>
            <a:off x="5545864" y="335252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6</a:t>
            </a:r>
            <a:r>
              <a:rPr lang="ko-KR" altLang="en-US" sz="1867" kern="0" dirty="0" smtClean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r>
              <a:rPr lang="en-US" altLang="ko-KR" sz="1867" kern="0" dirty="0" smtClean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	</a:t>
            </a:r>
            <a:endParaRPr sz="1867" kern="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5" name="Google Shape;885;p43"/>
          <p:cNvSpPr txBox="1"/>
          <p:nvPr/>
        </p:nvSpPr>
        <p:spPr>
          <a:xfrm>
            <a:off x="7140307" y="335252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7</a:t>
            </a:r>
            <a:r>
              <a:rPr lang="ko-KR" altLang="en-US" sz="1867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endParaRPr sz="1867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6" name="Google Shape;886;p43"/>
          <p:cNvSpPr txBox="1"/>
          <p:nvPr/>
        </p:nvSpPr>
        <p:spPr>
          <a:xfrm>
            <a:off x="9104043" y="3363686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8</a:t>
            </a:r>
            <a:r>
              <a:rPr lang="ko-KR" altLang="en-US" sz="1867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endParaRPr sz="1867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7" name="Google Shape;887;p43"/>
          <p:cNvSpPr txBox="1"/>
          <p:nvPr/>
        </p:nvSpPr>
        <p:spPr>
          <a:xfrm>
            <a:off x="3120583" y="1752600"/>
            <a:ext cx="2275281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프로젝트 기술지원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8" name="Google Shape;888;p43"/>
          <p:cNvSpPr txBox="1"/>
          <p:nvPr/>
        </p:nvSpPr>
        <p:spPr>
          <a:xfrm>
            <a:off x="3120600" y="2097829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진행 확인</a:t>
            </a:r>
            <a: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/</a:t>
            </a: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피드백</a:t>
            </a:r>
            <a:endParaRPr lang="en-US" altLang="ko-KR" sz="1700" kern="0" dirty="0" smtClean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err="1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메디블록팀</a:t>
            </a: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 </a:t>
            </a:r>
            <a:r>
              <a:rPr lang="ko-KR" altLang="en-US" sz="1700" kern="0" dirty="0" err="1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컨택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sp>
        <p:nvSpPr>
          <p:cNvPr id="889" name="Google Shape;889;p43"/>
          <p:cNvSpPr txBox="1"/>
          <p:nvPr/>
        </p:nvSpPr>
        <p:spPr>
          <a:xfrm>
            <a:off x="7048011" y="1752600"/>
            <a:ext cx="20880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산출물 확인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90" name="Google Shape;890;p43"/>
          <p:cNvSpPr txBox="1"/>
          <p:nvPr/>
        </p:nvSpPr>
        <p:spPr>
          <a:xfrm>
            <a:off x="7048011" y="2097829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산출물 점검 및</a:t>
            </a:r>
            <a: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/>
            </a:r>
            <a:b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</a:b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피드백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sp>
        <p:nvSpPr>
          <p:cNvPr id="891" name="Google Shape;891;p43"/>
          <p:cNvSpPr txBox="1"/>
          <p:nvPr/>
        </p:nvSpPr>
        <p:spPr>
          <a:xfrm>
            <a:off x="1156708" y="4197196"/>
            <a:ext cx="20880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프로젝트 수행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92" name="Google Shape;892;p43"/>
          <p:cNvSpPr txBox="1"/>
          <p:nvPr/>
        </p:nvSpPr>
        <p:spPr>
          <a:xfrm>
            <a:off x="1156706" y="452637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요구사항 분석 및</a:t>
            </a:r>
            <a: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/>
            </a:r>
            <a:br>
              <a:rPr lang="en-US" altLang="ko-KR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</a:b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계획 수립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sp>
        <p:nvSpPr>
          <p:cNvPr id="893" name="Google Shape;893;p43"/>
          <p:cNvSpPr txBox="1"/>
          <p:nvPr/>
        </p:nvSpPr>
        <p:spPr>
          <a:xfrm>
            <a:off x="5090416" y="4197196"/>
            <a:ext cx="2281447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프로젝트 중간점검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94" name="Google Shape;894;p43"/>
          <p:cNvSpPr txBox="1"/>
          <p:nvPr/>
        </p:nvSpPr>
        <p:spPr>
          <a:xfrm>
            <a:off x="5095057" y="452637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중간발표 및 피드백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sp>
        <p:nvSpPr>
          <p:cNvPr id="895" name="Google Shape;895;p43"/>
          <p:cNvSpPr txBox="1"/>
          <p:nvPr/>
        </p:nvSpPr>
        <p:spPr>
          <a:xfrm>
            <a:off x="9024143" y="4197196"/>
            <a:ext cx="2451888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최종 산출물 고도화</a:t>
            </a:r>
            <a:endParaRPr sz="20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96" name="Google Shape;896;p43"/>
          <p:cNvSpPr txBox="1"/>
          <p:nvPr/>
        </p:nvSpPr>
        <p:spPr>
          <a:xfrm>
            <a:off x="9024163" y="452637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1700" kern="0" dirty="0" smtClean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Montserrat"/>
                <a:sym typeface="Montserrat"/>
              </a:rPr>
              <a:t>최종 산출물 점검</a:t>
            </a:r>
            <a:endParaRPr sz="17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Montserrat"/>
              <a:sym typeface="Montserrat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3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34" y="1448649"/>
            <a:ext cx="10173166" cy="48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</a:t>
            </a:r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예상 결과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예상 결과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63" y="1584109"/>
            <a:ext cx="7959687" cy="44562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5" y="1584109"/>
            <a:ext cx="1157646" cy="15887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00" y="3042745"/>
            <a:ext cx="1154615" cy="1627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35" y="4535859"/>
            <a:ext cx="1163756" cy="1647713"/>
          </a:xfrm>
          <a:prstGeom prst="rect">
            <a:avLst/>
          </a:prstGeom>
        </p:spPr>
      </p:pic>
      <p:pic>
        <p:nvPicPr>
          <p:cNvPr id="1028" name="Picture 4" descr="리눅스 Ghost 취약점(CVE-2015-0235) 분석 보고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04" y="1682367"/>
            <a:ext cx="1959201" cy="28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33" y="1169991"/>
            <a:ext cx="1954817" cy="3736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2004" y="1543609"/>
            <a:ext cx="1959201" cy="924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04" y="3404307"/>
            <a:ext cx="1965329" cy="27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30578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https://www.knewdeal.go.kr/front/view/task03.do</a:t>
            </a:r>
          </a:p>
          <a:p>
            <a:r>
              <a:rPr lang="ko-KR" altLang="en-US" dirty="0" smtClean="0">
                <a:hlinkClick r:id="rId2"/>
              </a:rPr>
              <a:t>https</a:t>
            </a:r>
            <a:r>
              <a:rPr lang="ko-KR" altLang="en-US" dirty="0">
                <a:hlinkClick r:id="rId2"/>
              </a:rPr>
              <a:t>://</a:t>
            </a:r>
            <a:r>
              <a:rPr lang="ko-KR" altLang="en-US" dirty="0" smtClean="0">
                <a:hlinkClick r:id="rId2"/>
              </a:rPr>
              <a:t>www.hkn24.com/news/articleView.html?idxno=316126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www.bloter.net/newsView/blt202102040001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www.dailymedi.com/detail.php?number=873743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https://medibloc.co.kr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조재형</a:t>
            </a:r>
            <a:r>
              <a:rPr lang="en-US" altLang="ko-KR" dirty="0" smtClean="0"/>
              <a:t>, “</a:t>
            </a:r>
            <a:r>
              <a:rPr lang="ko-KR" altLang="en-US" dirty="0" err="1"/>
              <a:t>블록체인을</a:t>
            </a:r>
            <a:r>
              <a:rPr lang="ko-KR" altLang="en-US" dirty="0"/>
              <a:t> 활용한 </a:t>
            </a:r>
            <a:r>
              <a:rPr lang="en-US" altLang="ko-KR" dirty="0"/>
              <a:t>Clouding </a:t>
            </a:r>
            <a:r>
              <a:rPr lang="ko-KR" altLang="en-US" dirty="0"/>
              <a:t>환경에서 </a:t>
            </a:r>
            <a:r>
              <a:rPr lang="en-US" altLang="ko-KR" dirty="0"/>
              <a:t>PHR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”, </a:t>
            </a:r>
            <a:r>
              <a:rPr lang="ko-KR" altLang="en-US" dirty="0" err="1" smtClean="0"/>
              <a:t>치의학</a:t>
            </a:r>
            <a:r>
              <a:rPr lang="ko-KR" altLang="en-US" dirty="0" smtClean="0"/>
              <a:t> 석사 학위 논문</a:t>
            </a:r>
            <a:r>
              <a:rPr lang="en-US" altLang="ko-KR" dirty="0" smtClean="0"/>
              <a:t>(2018)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참고 자료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1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7721700" y="1022014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6490100" y="946304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6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7721700" y="3890460"/>
            <a:ext cx="394105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7" name="Google Shape;417;p35"/>
          <p:cNvSpPr txBox="1">
            <a:spLocks noGrp="1"/>
          </p:cNvSpPr>
          <p:nvPr>
            <p:ph type="title" idx="5"/>
          </p:nvPr>
        </p:nvSpPr>
        <p:spPr>
          <a:xfrm>
            <a:off x="6489900" y="3812860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9" name="Google Shape;419;p35"/>
          <p:cNvSpPr txBox="1">
            <a:spLocks noGrp="1"/>
          </p:cNvSpPr>
          <p:nvPr>
            <p:ph type="title" idx="7"/>
          </p:nvPr>
        </p:nvSpPr>
        <p:spPr>
          <a:xfrm>
            <a:off x="7696200" y="2462186"/>
            <a:ext cx="36324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팀 구성 및 역할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20" name="Google Shape;420;p35"/>
          <p:cNvSpPr txBox="1">
            <a:spLocks noGrp="1"/>
          </p:cNvSpPr>
          <p:nvPr>
            <p:ph type="title" idx="8"/>
          </p:nvPr>
        </p:nvSpPr>
        <p:spPr>
          <a:xfrm>
            <a:off x="6489800" y="2379582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</a:t>
            </a:r>
            <a:endParaRPr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0" y="-1"/>
            <a:ext cx="5969435" cy="6932815"/>
            <a:chOff x="-25" y="-1"/>
            <a:chExt cx="4477076" cy="5199609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-1"/>
              <a:ext cx="4477076" cy="5199609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51693" y="200826"/>
              <a:ext cx="642951" cy="120601"/>
              <a:chOff x="251693" y="242301"/>
              <a:chExt cx="642951" cy="120601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51693" y="242301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512868" y="242302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74044" y="242301"/>
                <a:ext cx="120600" cy="12059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  <a:endParaRPr lang="ko-KR" altLang="en-US" sz="6600" dirty="0">
              <a:solidFill>
                <a:schemeClr val="bg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7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7721700" y="5323739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예상 결과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9" name="Google Shape;417;p35"/>
          <p:cNvSpPr txBox="1">
            <a:spLocks noGrp="1"/>
          </p:cNvSpPr>
          <p:nvPr>
            <p:ph type="title" idx="5"/>
          </p:nvPr>
        </p:nvSpPr>
        <p:spPr>
          <a:xfrm>
            <a:off x="6489800" y="5246139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947029" y="1469020"/>
            <a:ext cx="4147456" cy="465936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8900" y="5133315"/>
            <a:ext cx="4737200" cy="1285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1" name="Google Shape;2231;p61"/>
          <p:cNvSpPr txBox="1">
            <a:spLocks noGrp="1"/>
          </p:cNvSpPr>
          <p:nvPr>
            <p:ph type="title"/>
          </p:nvPr>
        </p:nvSpPr>
        <p:spPr>
          <a:xfrm>
            <a:off x="1947359" y="1938205"/>
            <a:ext cx="4737200" cy="138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Q&amp;A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232" name="Google Shape;2232;p61"/>
          <p:cNvSpPr txBox="1">
            <a:spLocks noGrp="1"/>
          </p:cNvSpPr>
          <p:nvPr>
            <p:ph type="subTitle" idx="1"/>
          </p:nvPr>
        </p:nvSpPr>
        <p:spPr>
          <a:xfrm>
            <a:off x="1947359" y="3136769"/>
            <a:ext cx="4737200" cy="157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Do you have any questions?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-US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https://</a:t>
            </a:r>
            <a:r>
              <a:rPr lang="en-US" smtClean="0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github.com/WonhaWoo</a:t>
            </a:r>
            <a:endParaRPr lang="en-US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+82 </a:t>
            </a:r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10 4895 1219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2317" name="Google Shape;2317;p61"/>
          <p:cNvSpPr/>
          <p:nvPr/>
        </p:nvSpPr>
        <p:spPr>
          <a:xfrm>
            <a:off x="1947359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8" name="Google Shape;2318;p61"/>
          <p:cNvSpPr/>
          <p:nvPr/>
        </p:nvSpPr>
        <p:spPr>
          <a:xfrm>
            <a:off x="2871472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9" name="Google Shape;2319;p61"/>
          <p:cNvSpPr/>
          <p:nvPr/>
        </p:nvSpPr>
        <p:spPr>
          <a:xfrm>
            <a:off x="3795584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20" name="Google Shape;2320;p61"/>
          <p:cNvGrpSpPr/>
          <p:nvPr/>
        </p:nvGrpSpPr>
        <p:grpSpPr>
          <a:xfrm>
            <a:off x="3965706" y="5137982"/>
            <a:ext cx="428921" cy="428921"/>
            <a:chOff x="1379798" y="1723250"/>
            <a:chExt cx="397887" cy="397887"/>
          </a:xfrm>
        </p:grpSpPr>
        <p:sp>
          <p:nvSpPr>
            <p:cNvPr id="2321" name="Google Shape;2321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5" name="Google Shape;2325;p61"/>
          <p:cNvGrpSpPr/>
          <p:nvPr/>
        </p:nvGrpSpPr>
        <p:grpSpPr>
          <a:xfrm>
            <a:off x="2104887" y="5124909"/>
            <a:ext cx="428944" cy="428921"/>
            <a:chOff x="266768" y="1721375"/>
            <a:chExt cx="397907" cy="397887"/>
          </a:xfrm>
        </p:grpSpPr>
        <p:sp>
          <p:nvSpPr>
            <p:cNvPr id="2326" name="Google Shape;2326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8" name="Google Shape;2328;p61"/>
          <p:cNvGrpSpPr/>
          <p:nvPr/>
        </p:nvGrpSpPr>
        <p:grpSpPr>
          <a:xfrm>
            <a:off x="3029022" y="5124909"/>
            <a:ext cx="428899" cy="428921"/>
            <a:chOff x="864491" y="1723250"/>
            <a:chExt cx="397866" cy="397887"/>
          </a:xfrm>
        </p:grpSpPr>
        <p:sp>
          <p:nvSpPr>
            <p:cNvPr id="2329" name="Google Shape;2329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6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43000" y="4669971"/>
            <a:ext cx="5029200" cy="138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099366" y="3574730"/>
            <a:ext cx="4015539" cy="2956612"/>
            <a:chOff x="413352" y="1665542"/>
            <a:chExt cx="5598022" cy="412178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52" y="1665542"/>
              <a:ext cx="5598022" cy="353604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3352" y="5233327"/>
              <a:ext cx="5598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4"/>
                </a:rPr>
                <a:t>심사평가원</a:t>
              </a:r>
              <a:r>
                <a:rPr lang="en-US" altLang="ko-KR" sz="1500" dirty="0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4"/>
                </a:rPr>
                <a:t>, </a:t>
              </a:r>
              <a:r>
                <a:rPr lang="ko-KR" altLang="en-US" sz="1500" dirty="0" err="1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4"/>
                </a:rPr>
                <a:t>블록체인</a:t>
              </a: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4"/>
                </a:rPr>
                <a:t> 활용 보건의료분야 디지털 전환 기초 마련</a:t>
              </a:r>
              <a:r>
                <a:rPr lang="en-US" altLang="ko-KR" sz="1500" dirty="0" smtClean="0">
                  <a:solidFill>
                    <a:schemeClr val="bg2">
                      <a:lumMod val="50000"/>
                    </a:schemeClr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4"/>
                </a:rPr>
                <a:t>(2020.12.28)</a:t>
              </a:r>
              <a:endParaRPr lang="ko-KR" altLang="en-US" sz="1500" dirty="0">
                <a:solidFill>
                  <a:schemeClr val="bg2">
                    <a:lumMod val="50000"/>
                  </a:schemeClr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61992" y="1707889"/>
            <a:ext cx="5598022" cy="4149201"/>
            <a:chOff x="6316672" y="1583364"/>
            <a:chExt cx="5598022" cy="41492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0710" y="1583364"/>
              <a:ext cx="5269947" cy="359520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316672" y="5178567"/>
              <a:ext cx="5598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‘2021</a:t>
              </a:r>
              <a:r>
                <a:rPr lang="ko-KR" altLang="en-US" sz="1500" dirty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년 일상을 바꿀 </a:t>
              </a:r>
              <a:r>
                <a:rPr lang="ko-KR" altLang="en-US" sz="1500" dirty="0" err="1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스타트업</a:t>
              </a:r>
              <a:r>
                <a:rPr lang="en-US" altLang="ko-KR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’…</a:t>
              </a:r>
              <a:r>
                <a:rPr lang="ko-KR" altLang="en-US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가장 비중 높은 분야 </a:t>
              </a:r>
              <a:r>
                <a:rPr lang="en-US" altLang="ko-KR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‘</a:t>
              </a:r>
              <a:r>
                <a:rPr lang="ko-KR" altLang="en-US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헬스케어</a:t>
              </a:r>
              <a:r>
                <a:rPr lang="en-US" altLang="ko-KR" sz="1500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‘(2021.02.04)</a:t>
              </a:r>
              <a:endParaRPr lang="ko-KR" altLang="en-US" sz="1500" dirty="0">
                <a:solidFill>
                  <a:schemeClr val="bg2">
                    <a:lumMod val="50000"/>
                  </a:schemeClr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18545" y="1556703"/>
            <a:ext cx="4075944" cy="2018027"/>
            <a:chOff x="1118545" y="1379570"/>
            <a:chExt cx="4075944" cy="2018027"/>
          </a:xfrm>
        </p:grpSpPr>
        <p:grpSp>
          <p:nvGrpSpPr>
            <p:cNvPr id="12" name="그룹 11"/>
            <p:cNvGrpSpPr/>
            <p:nvPr/>
          </p:nvGrpSpPr>
          <p:grpSpPr>
            <a:xfrm>
              <a:off x="1118545" y="1379570"/>
              <a:ext cx="4075944" cy="1503826"/>
              <a:chOff x="618507" y="2127794"/>
              <a:chExt cx="4075944" cy="1503826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507" y="2810513"/>
                <a:ext cx="4075944" cy="821107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2881" y="2127794"/>
                <a:ext cx="2198937" cy="709942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8165" y="2763212"/>
              <a:ext cx="3885607" cy="634385"/>
            </a:xfrm>
            <a:prstGeom prst="rect">
              <a:avLst/>
            </a:prstGeom>
          </p:spPr>
        </p:pic>
      </p:grpSp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선정배경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개요 </a:t>
            </a:r>
            <a:r>
              <a:rPr lang="en-US" altLang="ko-KR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사례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80946" y="1505737"/>
            <a:ext cx="10753539" cy="4460190"/>
            <a:chOff x="880946" y="1505737"/>
            <a:chExt cx="10753539" cy="44601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946" y="1505737"/>
              <a:ext cx="4937292" cy="3947712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5818238" y="1534176"/>
              <a:ext cx="5816247" cy="3919273"/>
              <a:chOff x="3319122" y="764017"/>
              <a:chExt cx="6655785" cy="459095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/>
              <a:srcRect r="1170" b="2973"/>
              <a:stretch/>
            </p:blipFill>
            <p:spPr>
              <a:xfrm>
                <a:off x="3319122" y="764017"/>
                <a:ext cx="6645972" cy="2800277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5"/>
              <a:srcRect t="2058" r="602"/>
              <a:stretch/>
            </p:blipFill>
            <p:spPr>
              <a:xfrm>
                <a:off x="3319122" y="3554475"/>
                <a:ext cx="6655785" cy="180049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352654" y="5596595"/>
              <a:ext cx="293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국내</a:t>
              </a:r>
              <a:r>
                <a:rPr lang="en-US" altLang="ko-KR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·</a:t>
              </a:r>
              <a:r>
                <a:rPr lang="ko-KR" altLang="en-US" dirty="0" smtClean="0">
                  <a:latin typeface="넥슨Lv1고딕 OTF" panose="00000500000000000000" pitchFamily="50" charset="-127"/>
                  <a:ea typeface="넥슨Lv1고딕 OTF" panose="00000500000000000000" pitchFamily="50" charset="-127"/>
                  <a:hlinkClick r:id="rId6"/>
                </a:rPr>
                <a:t>외 의료정보 해킹 사례</a:t>
              </a:r>
              <a:endPara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806491" y="1477132"/>
            <a:ext cx="8579018" cy="4823196"/>
            <a:chOff x="1132541" y="1356800"/>
            <a:chExt cx="9800169" cy="550973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541" y="1356800"/>
              <a:ext cx="9800169" cy="55097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00" b="18223"/>
            <a:stretch/>
          </p:blipFill>
          <p:spPr>
            <a:xfrm>
              <a:off x="4602632" y="3800940"/>
              <a:ext cx="3093988" cy="52939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121" y="4287398"/>
              <a:ext cx="3795089" cy="495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934" y="4346838"/>
              <a:ext cx="1242168" cy="40389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200" y="4762872"/>
              <a:ext cx="2674852" cy="48772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577" y="5189731"/>
              <a:ext cx="3871295" cy="51058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872" y="5235557"/>
              <a:ext cx="2751058" cy="40389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610" y="5662925"/>
              <a:ext cx="2697714" cy="426757"/>
            </a:xfrm>
            <a:prstGeom prst="rect">
              <a:avLst/>
            </a:prstGeom>
          </p:spPr>
        </p:pic>
      </p:grpSp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사례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플랫폼 선정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44" y="2250122"/>
            <a:ext cx="3734313" cy="7137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94" y="3431659"/>
            <a:ext cx="7839613" cy="18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구현 및 훈련내용과의 연관성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25" y="1344924"/>
            <a:ext cx="7446354" cy="50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1026" name="Picture 2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950" y="2688097"/>
            <a:ext cx="1437835" cy="86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파일:Microsoft Azure Logo.svg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31" y="2692583"/>
            <a:ext cx="1937771" cy="5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] 1. 깃헙(github) 입문하기 : 네이버 블로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32" y="2359924"/>
            <a:ext cx="2696267" cy="15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cker - 실전코딩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24" y="4588503"/>
            <a:ext cx="2208444" cy="56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ux] 리눅스 Ubuntu &amp;amp; CentOS 시스템 정보 및 버전 확인하기 ( 커널, OS 버전, 정보 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38" y="4421296"/>
            <a:ext cx="2135246" cy="90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개발환경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84" y="4588502"/>
            <a:ext cx="3095347" cy="8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507</Words>
  <Application>Microsoft Office PowerPoint</Application>
  <PresentationFormat>와이드스크린</PresentationFormat>
  <Paragraphs>105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21</vt:i4>
      </vt:variant>
    </vt:vector>
  </HeadingPairs>
  <TitlesOfParts>
    <vt:vector size="36" baseType="lpstr">
      <vt:lpstr>넥슨Lv1고딕 Low OTF</vt:lpstr>
      <vt:lpstr>Arial</vt:lpstr>
      <vt:lpstr>맑은 고딕</vt:lpstr>
      <vt:lpstr>넥슨Lv1고딕 Low OTF Bold</vt:lpstr>
      <vt:lpstr>Alata</vt:lpstr>
      <vt:lpstr>넥슨Lv1고딕 OTF</vt:lpstr>
      <vt:lpstr>Roboto Condensed Light</vt:lpstr>
      <vt:lpstr>넥슨Lv1고딕 OTF Bold</vt:lpstr>
      <vt:lpstr>Anaheim</vt:lpstr>
      <vt:lpstr>Montserrat</vt:lpstr>
      <vt:lpstr>Healthcare Center Website by Slidesgo</vt:lpstr>
      <vt:lpstr>디자인 사용자 지정</vt:lpstr>
      <vt:lpstr>1_Healthcare Center Website by Slidesgo</vt:lpstr>
      <vt:lpstr>3_Healthcare Center Website by Slidesgo</vt:lpstr>
      <vt:lpstr>4_Healthcare Center Website by Slidesgo</vt:lpstr>
      <vt:lpstr>블록체인 의료 플랫폼 클라우드 이전</vt:lpstr>
      <vt:lpstr>프로젝트 개요</vt:lpstr>
      <vt:lpstr>프로젝트 개요</vt:lpstr>
      <vt:lpstr>01. 프로젝트 개요 - 선정배경</vt:lpstr>
      <vt:lpstr>01. 프로젝트 개요 - 사례</vt:lpstr>
      <vt:lpstr>01. 프로젝트 개요 - 사례</vt:lpstr>
      <vt:lpstr>01. 프로젝트 개요 - 플랫폼 선정</vt:lpstr>
      <vt:lpstr>01. 프로젝트 개요 - 구현 및 훈련내용과의 연관성</vt:lpstr>
      <vt:lpstr>01. 프로젝트 개요 - 개발환경</vt:lpstr>
      <vt:lpstr>01. 프로젝트 개요 - 대표 리소스</vt:lpstr>
      <vt:lpstr>01. 프로젝트 개요 - 기대효과</vt:lpstr>
      <vt:lpstr>프로젝트 팀 구성 및 역할</vt:lpstr>
      <vt:lpstr>02. 프로젝트 팀 구성 및 역할</vt:lpstr>
      <vt:lpstr>프로젝트 수행 절차 및 방법</vt:lpstr>
      <vt:lpstr>03. 프로젝트 수행 절차 및 방법</vt:lpstr>
      <vt:lpstr>03. 프로젝트 수행 절차 및 방법</vt:lpstr>
      <vt:lpstr>프로젝트 수행  예상 결과</vt:lpstr>
      <vt:lpstr>04. 프로젝트 수행 예상 결과</vt:lpstr>
      <vt:lpstr>참고 자료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dc:creator>user</dc:creator>
  <cp:lastModifiedBy>user</cp:lastModifiedBy>
  <cp:revision>72</cp:revision>
  <dcterms:created xsi:type="dcterms:W3CDTF">2021-10-20T01:15:44Z</dcterms:created>
  <dcterms:modified xsi:type="dcterms:W3CDTF">2021-10-30T00:55:23Z</dcterms:modified>
</cp:coreProperties>
</file>